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68" r:id="rId4"/>
    <p:sldId id="273" r:id="rId5"/>
    <p:sldId id="294" r:id="rId6"/>
    <p:sldId id="295" r:id="rId7"/>
    <p:sldId id="261" r:id="rId8"/>
    <p:sldId id="288" r:id="rId9"/>
    <p:sldId id="286" r:id="rId10"/>
    <p:sldId id="296" r:id="rId11"/>
    <p:sldId id="284" r:id="rId12"/>
    <p:sldId id="289" r:id="rId13"/>
    <p:sldId id="274" r:id="rId14"/>
    <p:sldId id="267" r:id="rId15"/>
    <p:sldId id="297" r:id="rId16"/>
    <p:sldId id="285" r:id="rId17"/>
    <p:sldId id="281" r:id="rId18"/>
    <p:sldId id="282" r:id="rId19"/>
    <p:sldId id="283" r:id="rId20"/>
    <p:sldId id="275" r:id="rId21"/>
    <p:sldId id="262" r:id="rId22"/>
    <p:sldId id="263" r:id="rId23"/>
    <p:sldId id="290" r:id="rId24"/>
    <p:sldId id="270" r:id="rId25"/>
    <p:sldId id="264" r:id="rId26"/>
    <p:sldId id="271" r:id="rId27"/>
    <p:sldId id="265" r:id="rId28"/>
    <p:sldId id="272" r:id="rId29"/>
    <p:sldId id="276" r:id="rId30"/>
    <p:sldId id="266" r:id="rId31"/>
    <p:sldId id="260" r:id="rId32"/>
  </p:sldIdLst>
  <p:sldSz cx="43891200" cy="2468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/>
    <p:restoredTop sz="83128"/>
  </p:normalViewPr>
  <p:slideViewPr>
    <p:cSldViewPr snapToGrid="0" snapToObjects="1">
      <p:cViewPr varScale="1">
        <p:scale>
          <a:sx n="32" d="100"/>
          <a:sy n="32" d="100"/>
        </p:scale>
        <p:origin x="11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186B3-BDD1-B04C-91C9-44068762DF71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5E4F0-DC2E-A140-8327-B3907734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6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11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slide for the information flow separately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11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in words about the information flow instead of </a:t>
            </a:r>
            <a:r>
              <a:rPr lang="en-US" dirty="0" err="1"/>
              <a:t>eqs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</a:t>
            </a:r>
            <a:r>
              <a:rPr lang="en-US" dirty="0" err="1"/>
              <a:t>eqs</a:t>
            </a:r>
            <a:r>
              <a:rPr lang="en-US" dirty="0"/>
              <a:t> in 8 here as well to people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76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Slightly explain plain and </a:t>
            </a:r>
            <a:r>
              <a:rPr lang="en-US" dirty="0" err="1"/>
              <a:t>bidaf</a:t>
            </a:r>
            <a:r>
              <a:rPr lang="en-US" dirty="0"/>
              <a:t> architectures</a:t>
            </a:r>
          </a:p>
          <a:p>
            <a:endParaRPr lang="en-US" dirty="0"/>
          </a:p>
          <a:p>
            <a:r>
              <a:rPr lang="en-US" dirty="0"/>
              <a:t>MLP as classifier with only one hidden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59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47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2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Robustness</a:t>
            </a:r>
          </a:p>
          <a:p>
            <a:endParaRPr lang="en-US" dirty="0"/>
          </a:p>
          <a:p>
            <a:r>
              <a:rPr lang="en-US" dirty="0"/>
              <a:t>LSTM GRU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54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task requires the model to infer the word meaning and also the structure of the sentences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4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by adding more role vectors., the final results get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2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: potential for </a:t>
            </a:r>
            <a:r>
              <a:rPr lang="en-US" dirty="0" err="1"/>
              <a:t>interpretabiliy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7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: potential for </a:t>
            </a:r>
            <a:r>
              <a:rPr lang="en-US" dirty="0" err="1"/>
              <a:t>interpretabiliy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0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2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84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9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76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5E4F0-DC2E-A140-8327-B390773434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5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4040507"/>
            <a:ext cx="32918400" cy="859536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2967337"/>
            <a:ext cx="32918400" cy="5960743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1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314450"/>
            <a:ext cx="9464040" cy="209226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314450"/>
            <a:ext cx="27843480" cy="209226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18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6155059"/>
            <a:ext cx="37856160" cy="10269853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16522069"/>
            <a:ext cx="37856160" cy="5400673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39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6572250"/>
            <a:ext cx="18653760" cy="156648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6572250"/>
            <a:ext cx="18653760" cy="156648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4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314452"/>
            <a:ext cx="37856160" cy="4772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6052187"/>
            <a:ext cx="18568033" cy="2966083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9018270"/>
            <a:ext cx="18568033" cy="132645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6052187"/>
            <a:ext cx="18659477" cy="2966083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9018270"/>
            <a:ext cx="18659477" cy="132645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1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0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8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645920"/>
            <a:ext cx="14156053" cy="57607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3554732"/>
            <a:ext cx="22219920" cy="1754505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7406640"/>
            <a:ext cx="14156053" cy="13721717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3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645920"/>
            <a:ext cx="14156053" cy="57607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3554732"/>
            <a:ext cx="22219920" cy="1754505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7406640"/>
            <a:ext cx="14156053" cy="13721717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50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314452"/>
            <a:ext cx="37856160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6572250"/>
            <a:ext cx="37856160" cy="1566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22882862"/>
            <a:ext cx="987552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30C35-0537-B549-81BE-B136B8FF2D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22882862"/>
            <a:ext cx="1481328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22882862"/>
            <a:ext cx="987552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9016B-7C29-164B-B916-63F3E3C0A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9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4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C3E7-1F1F-474C-9524-FBD7FDA2C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4040507"/>
            <a:ext cx="41641776" cy="8595360"/>
          </a:xfrm>
        </p:spPr>
        <p:txBody>
          <a:bodyPr>
            <a:noAutofit/>
          </a:bodyPr>
          <a:lstStyle/>
          <a:p>
            <a:r>
              <a:rPr lang="en-US" sz="12960" dirty="0"/>
              <a:t>Learning Distributed Representations of Symbolic Structure Using Binding and Unbinding Operations </a:t>
            </a:r>
            <a:br>
              <a:rPr lang="en-US" sz="12960" dirty="0"/>
            </a:br>
            <a:endParaRPr lang="en-US" sz="1296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DFD39-CB27-454B-A929-E3BF844F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Shuai Tang, Paul </a:t>
            </a:r>
            <a:r>
              <a:rPr lang="en-US" dirty="0" err="1"/>
              <a:t>Smolensky</a:t>
            </a:r>
            <a:r>
              <a:rPr lang="en-US" dirty="0"/>
              <a:t>, Virginia R. de Sa</a:t>
            </a:r>
          </a:p>
        </p:txBody>
      </p:sp>
      <p:pic>
        <p:nvPicPr>
          <p:cNvPr id="2050" name="Picture 2" descr="Image result for cogsci ucsd">
            <a:extLst>
              <a:ext uri="{FF2B5EF4-FFF2-40B4-BE49-F238E27FC236}">
                <a16:creationId xmlns:a16="http://schemas.microsoft.com/office/drawing/2014/main" id="{785CD349-58CD-1748-9ACB-3AD99D45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10" y="17668285"/>
            <a:ext cx="14597996" cy="273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2C1E39-868A-1448-86ED-DB08AB092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3137" y="17182523"/>
            <a:ext cx="8819881" cy="3222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2D961-6719-F248-98A6-064DB4749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1430" y="15947710"/>
            <a:ext cx="6533248" cy="596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8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7D08-C59E-D241-A49F-FEA22D3E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Product Representations (TPRs)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FC9E0-13D3-6E4A-A09C-DB13E46E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11074777"/>
            <a:ext cx="13441680" cy="1785384"/>
          </a:xfrm>
        </p:spPr>
        <p:txBody>
          <a:bodyPr/>
          <a:lstStyle/>
          <a:p>
            <a:r>
              <a:rPr lang="en-US" dirty="0"/>
              <a:t>Binding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992A4-E1F4-A849-813E-2191DB08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754" y="7186662"/>
            <a:ext cx="22692683" cy="1785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40044-8A77-DF44-9B24-5DF05D666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9543" y="11074779"/>
            <a:ext cx="4112114" cy="1594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4F3D3-763B-3E4A-98B8-2C11A62FB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8959" y="13117205"/>
            <a:ext cx="6033283" cy="159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400C-B414-9544-92E8-6DD7729BB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1310" y="11581790"/>
            <a:ext cx="7594250" cy="21746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C42D03-B70A-E84C-AD82-5568242C6824}"/>
              </a:ext>
            </a:extLst>
          </p:cNvPr>
          <p:cNvSpPr txBox="1">
            <a:spLocks/>
          </p:cNvSpPr>
          <p:nvPr/>
        </p:nvSpPr>
        <p:spPr>
          <a:xfrm>
            <a:off x="3017520" y="13117205"/>
            <a:ext cx="13441680" cy="1785384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80" dirty="0"/>
              <a:t>Unbinding 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54CCD-9A55-C34F-AB3D-2272A2CC7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3027" y="18173950"/>
            <a:ext cx="23105146" cy="2174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CB0C3-8901-7743-84B0-19D57FA25A99}"/>
              </a:ext>
            </a:extLst>
          </p:cNvPr>
          <p:cNvSpPr txBox="1"/>
          <p:nvPr/>
        </p:nvSpPr>
        <p:spPr>
          <a:xfrm>
            <a:off x="15471039" y="16029422"/>
            <a:ext cx="12949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5"/>
                </a:solidFill>
                <a:latin typeface="Chalkboard" panose="03050602040202020205" pitchFamily="66" charset="77"/>
              </a:rPr>
              <a:t>Vector Representations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E28318-9C69-5A47-8BA0-2D8B9479701D}"/>
              </a:ext>
            </a:extLst>
          </p:cNvPr>
          <p:cNvCxnSpPr/>
          <p:nvPr/>
        </p:nvCxnSpPr>
        <p:spPr>
          <a:xfrm>
            <a:off x="10734261" y="8972046"/>
            <a:ext cx="397565" cy="9201904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01A80A-C057-8B41-AECF-745EB1987F78}"/>
              </a:ext>
            </a:extLst>
          </p:cNvPr>
          <p:cNvCxnSpPr/>
          <p:nvPr/>
        </p:nvCxnSpPr>
        <p:spPr>
          <a:xfrm>
            <a:off x="10813774" y="8972046"/>
            <a:ext cx="22382922" cy="9201904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BA8B0A8-1B94-954D-AEA1-C7AF7155DCBA}"/>
              </a:ext>
            </a:extLst>
          </p:cNvPr>
          <p:cNvSpPr/>
          <p:nvPr/>
        </p:nvSpPr>
        <p:spPr>
          <a:xfrm>
            <a:off x="7100516" y="16214087"/>
            <a:ext cx="34631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6"/>
                </a:solidFill>
                <a:latin typeface="Chalkboard" panose="03050602040202020205" pitchFamily="66" charset="77"/>
                <a:ea typeface="Nanum Brush Script" panose="03060600000000000000" pitchFamily="66" charset="-127"/>
              </a:rPr>
              <a:t>simplify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6897B2-20FF-6B4D-8F59-AE5422917BFB}"/>
              </a:ext>
            </a:extLst>
          </p:cNvPr>
          <p:cNvSpPr/>
          <p:nvPr/>
        </p:nvSpPr>
        <p:spPr>
          <a:xfrm>
            <a:off x="30389950" y="15961466"/>
            <a:ext cx="34631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6"/>
                </a:solidFill>
                <a:latin typeface="Chalkboard" panose="03050602040202020205" pitchFamily="66" charset="77"/>
                <a:ea typeface="Nanum Brush Script" panose="03060600000000000000" pitchFamily="66" charset="-127"/>
              </a:rPr>
              <a:t>simplify</a:t>
            </a:r>
          </a:p>
        </p:txBody>
      </p:sp>
    </p:spTree>
    <p:extLst>
      <p:ext uri="{BB962C8B-B14F-4D97-AF65-F5344CB8AC3E}">
        <p14:creationId xmlns:p14="http://schemas.microsoft.com/office/powerpoint/2010/main" val="36900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7D08-C59E-D241-A49F-FEA22D3E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Product Representations (TPRs)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FC9E0-13D3-6E4A-A09C-DB13E46E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11074777"/>
            <a:ext cx="13441680" cy="1785384"/>
          </a:xfrm>
        </p:spPr>
        <p:txBody>
          <a:bodyPr/>
          <a:lstStyle/>
          <a:p>
            <a:r>
              <a:rPr lang="en-US" dirty="0"/>
              <a:t>Binding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992A4-E1F4-A849-813E-2191DB08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754" y="7186662"/>
            <a:ext cx="22692683" cy="1785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40044-8A77-DF44-9B24-5DF05D666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9543" y="11074779"/>
            <a:ext cx="4112114" cy="1594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4F3D3-763B-3E4A-98B8-2C11A62FB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8959" y="13117205"/>
            <a:ext cx="6033283" cy="159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400C-B414-9544-92E8-6DD7729BB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1310" y="11581790"/>
            <a:ext cx="7594250" cy="21746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C42D03-B70A-E84C-AD82-5568242C6824}"/>
              </a:ext>
            </a:extLst>
          </p:cNvPr>
          <p:cNvSpPr txBox="1">
            <a:spLocks/>
          </p:cNvSpPr>
          <p:nvPr/>
        </p:nvSpPr>
        <p:spPr>
          <a:xfrm>
            <a:off x="3017520" y="13117205"/>
            <a:ext cx="13441680" cy="1785384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80" dirty="0"/>
              <a:t>Unbinding 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54CCD-9A55-C34F-AB3D-2272A2CC7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3027" y="18173950"/>
            <a:ext cx="23105146" cy="2174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CB0C3-8901-7743-84B0-19D57FA25A99}"/>
              </a:ext>
            </a:extLst>
          </p:cNvPr>
          <p:cNvSpPr txBox="1"/>
          <p:nvPr/>
        </p:nvSpPr>
        <p:spPr>
          <a:xfrm>
            <a:off x="15471039" y="16029422"/>
            <a:ext cx="12949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5"/>
                </a:solidFill>
                <a:latin typeface="Chalkboard" panose="03050602040202020205" pitchFamily="66" charset="77"/>
              </a:rPr>
              <a:t>Vector Representations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B8C989-3CC7-EE42-A497-6EC6B9D382F5}"/>
              </a:ext>
            </a:extLst>
          </p:cNvPr>
          <p:cNvSpPr/>
          <p:nvPr/>
        </p:nvSpPr>
        <p:spPr>
          <a:xfrm>
            <a:off x="7370753" y="20507921"/>
            <a:ext cx="71245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2"/>
                </a:solidFill>
                <a:latin typeface="Chalkboard" panose="03050602040202020205" pitchFamily="66" charset="77"/>
                <a:ea typeface="Nanum Brush Script" panose="03060600000000000000" pitchFamily="66" charset="-127"/>
              </a:rPr>
              <a:t>binding complex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1C8AF7-A43A-7341-98FD-5B8C9D098F1B}"/>
              </a:ext>
            </a:extLst>
          </p:cNvPr>
          <p:cNvSpPr/>
          <p:nvPr/>
        </p:nvSpPr>
        <p:spPr>
          <a:xfrm>
            <a:off x="29935883" y="20507921"/>
            <a:ext cx="71245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2"/>
                </a:solidFill>
                <a:latin typeface="Chalkboard" panose="03050602040202020205" pitchFamily="66" charset="77"/>
                <a:ea typeface="Nanum Brush Script" panose="03060600000000000000" pitchFamily="66" charset="-127"/>
              </a:rPr>
              <a:t>binding complex</a:t>
            </a:r>
          </a:p>
        </p:txBody>
      </p:sp>
    </p:spTree>
    <p:extLst>
      <p:ext uri="{BB962C8B-B14F-4D97-AF65-F5344CB8AC3E}">
        <p14:creationId xmlns:p14="http://schemas.microsoft.com/office/powerpoint/2010/main" val="269822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7D08-C59E-D241-A49F-FEA22D3E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Product Representations (TPRs)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FC9E0-13D3-6E4A-A09C-DB13E46E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11074777"/>
            <a:ext cx="13441680" cy="1785384"/>
          </a:xfrm>
        </p:spPr>
        <p:txBody>
          <a:bodyPr/>
          <a:lstStyle/>
          <a:p>
            <a:r>
              <a:rPr lang="en-US" dirty="0"/>
              <a:t>Binding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992A4-E1F4-A849-813E-2191DB08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754" y="7186662"/>
            <a:ext cx="22692683" cy="1785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40044-8A77-DF44-9B24-5DF05D666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9543" y="11074779"/>
            <a:ext cx="4112114" cy="1594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4F3D3-763B-3E4A-98B8-2C11A62FB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8959" y="13117205"/>
            <a:ext cx="6033283" cy="159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400C-B414-9544-92E8-6DD7729BB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1310" y="11581790"/>
            <a:ext cx="7594250" cy="21746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C42D03-B70A-E84C-AD82-5568242C6824}"/>
              </a:ext>
            </a:extLst>
          </p:cNvPr>
          <p:cNvSpPr txBox="1">
            <a:spLocks/>
          </p:cNvSpPr>
          <p:nvPr/>
        </p:nvSpPr>
        <p:spPr>
          <a:xfrm>
            <a:off x="3017520" y="13117205"/>
            <a:ext cx="13441680" cy="1785384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80" dirty="0"/>
              <a:t>Unbinding 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54CCD-9A55-C34F-AB3D-2272A2CC7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3027" y="18173950"/>
            <a:ext cx="23105146" cy="2174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CB0C3-8901-7743-84B0-19D57FA25A99}"/>
              </a:ext>
            </a:extLst>
          </p:cNvPr>
          <p:cNvSpPr txBox="1"/>
          <p:nvPr/>
        </p:nvSpPr>
        <p:spPr>
          <a:xfrm>
            <a:off x="15471039" y="16029422"/>
            <a:ext cx="12949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5"/>
                </a:solidFill>
                <a:latin typeface="Chalkboard" panose="03050602040202020205" pitchFamily="66" charset="77"/>
              </a:rPr>
              <a:t>Vector Representations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4C552D-00D5-3F41-BC95-815F78A4C40E}"/>
              </a:ext>
            </a:extLst>
          </p:cNvPr>
          <p:cNvCxnSpPr>
            <a:cxnSpLocks/>
          </p:cNvCxnSpPr>
          <p:nvPr/>
        </p:nvCxnSpPr>
        <p:spPr>
          <a:xfrm>
            <a:off x="14538960" y="20348552"/>
            <a:ext cx="5170152" cy="2169406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D806AC-10A1-CD4F-923C-0DBF130F8A52}"/>
              </a:ext>
            </a:extLst>
          </p:cNvPr>
          <p:cNvSpPr txBox="1"/>
          <p:nvPr/>
        </p:nvSpPr>
        <p:spPr>
          <a:xfrm>
            <a:off x="19709112" y="21586934"/>
            <a:ext cx="41436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Chalkboard" panose="03050602040202020205" pitchFamily="66" charset="77"/>
              </a:rPr>
              <a:t>learnt</a:t>
            </a:r>
            <a:endParaRPr lang="en-US" sz="9600" dirty="0">
              <a:solidFill>
                <a:schemeClr val="accent2"/>
              </a:solidFill>
              <a:latin typeface="Chalkboard" panose="03050602040202020205" pitchFamily="66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0C3AA8-5DD5-2143-87B9-4523633BA76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23852747" y="20079248"/>
            <a:ext cx="6825373" cy="243871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5D1-C03A-5040-B04E-0877C709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4917-D598-4340-B80B-230E86FE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Motivations</a:t>
            </a:r>
          </a:p>
          <a:p>
            <a:r>
              <a:rPr lang="en-US" dirty="0">
                <a:solidFill>
                  <a:schemeClr val="bg1"/>
                </a:solidFill>
              </a:rPr>
              <a:t>Our Proposed Recurrent Unit</a:t>
            </a:r>
          </a:p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Experiments</a:t>
            </a:r>
          </a:p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1624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AC2C-DC1C-4E41-B36F-F3944E8518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TPRU – </a:t>
            </a:r>
            <a:r>
              <a:rPr lang="en-US" dirty="0">
                <a:solidFill>
                  <a:srgbClr val="FF0000"/>
                </a:solidFill>
              </a:rPr>
              <a:t>Recurrent</a:t>
            </a:r>
            <a:r>
              <a:rPr lang="en-US" dirty="0"/>
              <a:t> Unit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A3BE4E-CB4F-644F-9160-70FD126168F6}"/>
              </a:ext>
            </a:extLst>
          </p:cNvPr>
          <p:cNvGrpSpPr/>
          <p:nvPr/>
        </p:nvGrpSpPr>
        <p:grpSpPr>
          <a:xfrm>
            <a:off x="14715274" y="12344400"/>
            <a:ext cx="13056644" cy="5601943"/>
            <a:chOff x="14715274" y="12344400"/>
            <a:chExt cx="13056644" cy="5601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5CE3FC-1CC7-C24B-A6E9-9E709A4DE66E}"/>
                </a:ext>
              </a:extLst>
            </p:cNvPr>
            <p:cNvSpPr/>
            <p:nvPr/>
          </p:nvSpPr>
          <p:spPr>
            <a:xfrm>
              <a:off x="19520452" y="12344400"/>
              <a:ext cx="4850296" cy="24251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TPRU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8D0F4D-F490-D047-8780-988D2453D4F6}"/>
                </a:ext>
              </a:extLst>
            </p:cNvPr>
            <p:cNvCxnSpPr>
              <a:cxnSpLocks/>
            </p:cNvCxnSpPr>
            <p:nvPr/>
          </p:nvCxnSpPr>
          <p:spPr>
            <a:xfrm>
              <a:off x="24370748" y="13556974"/>
              <a:ext cx="1987826" cy="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8597A1-3F46-604B-B4B6-CA68A2927394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7413357" y="13556974"/>
              <a:ext cx="2107095" cy="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FF83741-4157-1E4C-AC98-391779F80A90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21945600" y="14769548"/>
              <a:ext cx="0" cy="1808922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FE2EB6-8679-C14C-96A0-80F40D95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15274" y="12766358"/>
              <a:ext cx="2857500" cy="16383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2D7D99-2ECB-6940-AEAA-2C69DAB8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8426" y="12791661"/>
              <a:ext cx="1453492" cy="16383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7094886-5581-7447-81B2-2EEF7BDCF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70808" y="16443049"/>
              <a:ext cx="1949584" cy="1503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7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7B71-8FDD-AD4B-B427-D4D19A36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TPRU – </a:t>
            </a:r>
            <a:r>
              <a:rPr lang="en-US" dirty="0">
                <a:solidFill>
                  <a:srgbClr val="FF0000"/>
                </a:solidFill>
              </a:rPr>
              <a:t>Recurrent</a:t>
            </a:r>
            <a:r>
              <a:rPr lang="en-US" dirty="0"/>
              <a:t> Unit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8DFC17-4EC8-D045-BAA5-6D2C5DE427C1}"/>
              </a:ext>
            </a:extLst>
          </p:cNvPr>
          <p:cNvSpPr/>
          <p:nvPr/>
        </p:nvSpPr>
        <p:spPr>
          <a:xfrm>
            <a:off x="35261195" y="1468135"/>
            <a:ext cx="4850296" cy="2425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TPRU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279C77-D3EB-A445-8EEA-D0B4CE1CD74A}"/>
              </a:ext>
            </a:extLst>
          </p:cNvPr>
          <p:cNvCxnSpPr>
            <a:cxnSpLocks/>
          </p:cNvCxnSpPr>
          <p:nvPr/>
        </p:nvCxnSpPr>
        <p:spPr>
          <a:xfrm>
            <a:off x="40111491" y="2680709"/>
            <a:ext cx="1987826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974FA1-6993-2B45-88B6-14042EA459C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3154100" y="2680709"/>
            <a:ext cx="2107095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8E73AC-0C2A-E741-B3E3-15849A6DE49B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7686343" y="3893283"/>
            <a:ext cx="0" cy="1808922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3C95F8-0A66-5148-8088-78F5BCE3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821" y="12437861"/>
            <a:ext cx="2218190" cy="127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80E1B1-C04F-1E44-A6C2-D374CD9F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9169" y="1915396"/>
            <a:ext cx="1453492" cy="163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07B911-7F9A-5E4D-9935-40D8B296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86" y="14231989"/>
            <a:ext cx="1513402" cy="116696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0E7EEB-4D38-5A46-B599-F557F31772D9}"/>
              </a:ext>
            </a:extLst>
          </p:cNvPr>
          <p:cNvGrpSpPr/>
          <p:nvPr/>
        </p:nvGrpSpPr>
        <p:grpSpPr>
          <a:xfrm>
            <a:off x="5953288" y="12024500"/>
            <a:ext cx="9610366" cy="5333678"/>
            <a:chOff x="5953288" y="12024500"/>
            <a:chExt cx="9610366" cy="533367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857AC9-2611-BD49-B6CB-2793DE8AF8A4}"/>
                </a:ext>
              </a:extLst>
            </p:cNvPr>
            <p:cNvSpPr/>
            <p:nvPr/>
          </p:nvSpPr>
          <p:spPr>
            <a:xfrm>
              <a:off x="7583216" y="12247485"/>
              <a:ext cx="4171370" cy="31514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Unbinding</a:t>
              </a:r>
            </a:p>
            <a:p>
              <a:pPr algn="ctr"/>
              <a:r>
                <a:rPr lang="en-US" sz="7200" dirty="0"/>
                <a:t>Operation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85D85B-2D1C-5C41-ABFA-EA80AAE85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18717" y="12024500"/>
              <a:ext cx="2346352" cy="15379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3B6960-EF5B-1540-9155-399E7F498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18717" y="13954113"/>
              <a:ext cx="2444937" cy="15182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5C1814D-0D6D-E84B-B0C7-92037BA4E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9031" y="16121337"/>
              <a:ext cx="1297919" cy="1236841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466BC4-335E-9944-90CD-E333708F4EFA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6414011" y="13073742"/>
              <a:ext cx="1169205" cy="0"/>
            </a:xfrm>
            <a:prstGeom prst="straightConnector1">
              <a:avLst/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6BC4FE6-A6AE-A449-8ADD-A061BE27D627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5953288" y="14815469"/>
              <a:ext cx="1629928" cy="1"/>
            </a:xfrm>
            <a:prstGeom prst="straightConnector1">
              <a:avLst/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1038B25-D587-974E-B84C-1004D2678164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1630459" y="12793472"/>
              <a:ext cx="1488258" cy="1"/>
            </a:xfrm>
            <a:prstGeom prst="straightConnector1">
              <a:avLst/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D5E5139-2E03-4E48-A711-F34CDCD42E0E}"/>
                </a:ext>
              </a:extLst>
            </p:cNvPr>
            <p:cNvCxnSpPr/>
            <p:nvPr/>
          </p:nvCxnSpPr>
          <p:spPr>
            <a:xfrm>
              <a:off x="11794909" y="14669695"/>
              <a:ext cx="1417972" cy="0"/>
            </a:xfrm>
            <a:prstGeom prst="straightConnector1">
              <a:avLst/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7967E96-A498-024E-B6EE-1AE4F6B4AF45}"/>
              </a:ext>
            </a:extLst>
          </p:cNvPr>
          <p:cNvGrpSpPr/>
          <p:nvPr/>
        </p:nvGrpSpPr>
        <p:grpSpPr>
          <a:xfrm>
            <a:off x="15465069" y="12242975"/>
            <a:ext cx="8056186" cy="3151465"/>
            <a:chOff x="15465069" y="12242975"/>
            <a:chExt cx="8056186" cy="31514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D120CC-F1D4-834F-A5E9-D654AAE236BD}"/>
                </a:ext>
              </a:extLst>
            </p:cNvPr>
            <p:cNvSpPr/>
            <p:nvPr/>
          </p:nvSpPr>
          <p:spPr>
            <a:xfrm>
              <a:off x="17048870" y="12242975"/>
              <a:ext cx="4171370" cy="31514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Merging</a:t>
              </a:r>
            </a:p>
            <a:p>
              <a:pPr algn="ctr"/>
              <a:r>
                <a:rPr lang="en-US" sz="7200" dirty="0"/>
                <a:t>Operation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206774F-87E7-0E4B-91F3-4C85C7AF7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01629" y="13017302"/>
              <a:ext cx="1319626" cy="1602807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FB3DA3-CBD0-654C-9C62-EEFF9EF361ED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15465069" y="12793472"/>
              <a:ext cx="1583801" cy="1"/>
            </a:xfrm>
            <a:prstGeom prst="straightConnector1">
              <a:avLst/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3DA2E6-A901-1F43-BDFC-01767269DA92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5563654" y="14713227"/>
              <a:ext cx="1364131" cy="0"/>
            </a:xfrm>
            <a:prstGeom prst="straightConnector1">
              <a:avLst/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BBE5D1-1ABA-5345-8ADC-89ECFC52AA3A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 flipV="1">
              <a:off x="21220240" y="13818706"/>
              <a:ext cx="981389" cy="2"/>
            </a:xfrm>
            <a:prstGeom prst="straightConnector1">
              <a:avLst/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84B1DA-04B9-5442-A3D8-FACCB5B096B1}"/>
              </a:ext>
            </a:extLst>
          </p:cNvPr>
          <p:cNvGrpSpPr/>
          <p:nvPr/>
        </p:nvGrpSpPr>
        <p:grpSpPr>
          <a:xfrm>
            <a:off x="23521255" y="12242974"/>
            <a:ext cx="7691822" cy="5115204"/>
            <a:chOff x="23521255" y="12242974"/>
            <a:chExt cx="7691822" cy="51152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057F37-C2EC-C640-80CE-458B9C740EB1}"/>
                </a:ext>
              </a:extLst>
            </p:cNvPr>
            <p:cNvSpPr/>
            <p:nvPr/>
          </p:nvSpPr>
          <p:spPr>
            <a:xfrm>
              <a:off x="24350613" y="12242974"/>
              <a:ext cx="4171370" cy="31514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Binding</a:t>
              </a:r>
            </a:p>
            <a:p>
              <a:pPr algn="ctr"/>
              <a:r>
                <a:rPr lang="en-US" sz="7200" dirty="0"/>
                <a:t>Operation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7B013F-DA03-204A-82AF-977B3A5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934914" y="15904028"/>
              <a:ext cx="1297919" cy="14541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2415CF-D715-D047-B89B-01B36A721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712811" y="12912884"/>
              <a:ext cx="1500266" cy="1811642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C86EFF1-A739-3E4C-B4F6-9123C808199C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23521255" y="13818706"/>
              <a:ext cx="829358" cy="1"/>
            </a:xfrm>
            <a:prstGeom prst="straightConnector1">
              <a:avLst/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DD04514-1E76-9147-B6B0-FBA07D42B4AD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28521983" y="13818705"/>
              <a:ext cx="1190828" cy="2"/>
            </a:xfrm>
            <a:prstGeom prst="straightConnector1">
              <a:avLst/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AB47B0-0656-6B46-8C93-C7F871FEFA20}"/>
              </a:ext>
            </a:extLst>
          </p:cNvPr>
          <p:cNvGrpSpPr/>
          <p:nvPr/>
        </p:nvGrpSpPr>
        <p:grpSpPr>
          <a:xfrm>
            <a:off x="5304916" y="12242974"/>
            <a:ext cx="34992303" cy="3151465"/>
            <a:chOff x="5304916" y="12242974"/>
            <a:chExt cx="34992303" cy="31514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41CC30-1A22-D045-B0C6-12F388637C57}"/>
                </a:ext>
              </a:extLst>
            </p:cNvPr>
            <p:cNvSpPr/>
            <p:nvPr/>
          </p:nvSpPr>
          <p:spPr>
            <a:xfrm>
              <a:off x="32406798" y="12242974"/>
              <a:ext cx="4528429" cy="31514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/>
                <a:t>Gating</a:t>
              </a:r>
            </a:p>
            <a:p>
              <a:pPr algn="ctr"/>
              <a:r>
                <a:rPr lang="en-US" sz="7200" dirty="0"/>
                <a:t>Mechanism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32DCD8-0BA3-5647-8FDD-CAEC35CA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05408" y="13035095"/>
              <a:ext cx="1691811" cy="1567220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7CEB80-56FA-4B45-9A6F-4AD6832050D8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31213077" y="13818705"/>
              <a:ext cx="1193721" cy="2"/>
            </a:xfrm>
            <a:prstGeom prst="straightConnector1">
              <a:avLst/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B73684E-C417-D94F-A159-E29E8BB6A0F1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 flipV="1">
              <a:off x="36935227" y="13818705"/>
              <a:ext cx="1670181" cy="2"/>
            </a:xfrm>
            <a:prstGeom prst="straightConnector1">
              <a:avLst/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8A3F72C3-37D1-E34E-B461-00933A131989}"/>
                </a:ext>
              </a:extLst>
            </p:cNvPr>
            <p:cNvCxnSpPr>
              <a:stCxn id="9" idx="0"/>
              <a:endCxn id="21" idx="0"/>
            </p:cNvCxnSpPr>
            <p:nvPr/>
          </p:nvCxnSpPr>
          <p:spPr>
            <a:xfrm rot="5400000" flipH="1" flipV="1">
              <a:off x="19890521" y="-2342630"/>
              <a:ext cx="194887" cy="29366097"/>
            </a:xfrm>
            <a:prstGeom prst="bentConnector3">
              <a:avLst>
                <a:gd name="adj1" fmla="val 652980"/>
              </a:avLst>
            </a:prstGeom>
            <a:ln w="1270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87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AC2C-DC1C-4E41-B36F-F3944E8518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TPRU – </a:t>
            </a:r>
            <a:r>
              <a:rPr lang="en-US" dirty="0">
                <a:solidFill>
                  <a:srgbClr val="FF0000"/>
                </a:solidFill>
              </a:rPr>
              <a:t>Recurrent</a:t>
            </a:r>
            <a:r>
              <a:rPr lang="en-US" dirty="0"/>
              <a:t>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24A6-E924-DC4F-946C-C8C297D0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6572250"/>
            <a:ext cx="37856160" cy="1811655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Unbinding operation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Binding operation</a:t>
            </a:r>
          </a:p>
          <a:p>
            <a:endParaRPr lang="en-US" dirty="0"/>
          </a:p>
          <a:p>
            <a:r>
              <a:rPr lang="en-US" dirty="0"/>
              <a:t>Input Gate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8B7A4-4A34-E149-9E93-2F0E472B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254" y="6605219"/>
            <a:ext cx="24023426" cy="15447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B32296D-A011-5D46-BEA4-3E5A66EB5465}"/>
              </a:ext>
            </a:extLst>
          </p:cNvPr>
          <p:cNvGrpSpPr/>
          <p:nvPr/>
        </p:nvGrpSpPr>
        <p:grpSpPr>
          <a:xfrm>
            <a:off x="14013668" y="8635783"/>
            <a:ext cx="29877534" cy="5756280"/>
            <a:chOff x="14013668" y="14042680"/>
            <a:chExt cx="29877534" cy="57562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B661E5-ED21-9646-8E2B-38066EAD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13668" y="14042680"/>
              <a:ext cx="29877534" cy="18188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C58016-F216-A846-A964-B5B6D13A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03481" y="15861489"/>
              <a:ext cx="13919306" cy="393747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B508554-00C9-B640-8379-75287D5A8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0734" y="15620437"/>
            <a:ext cx="4802764" cy="1842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897B2-F0E2-AA46-BD23-C3241445F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2329" y="19395278"/>
            <a:ext cx="16780212" cy="336084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AF425F-8484-7F46-9CB6-2D4F74CCFFB7}"/>
              </a:ext>
            </a:extLst>
          </p:cNvPr>
          <p:cNvGrpSpPr/>
          <p:nvPr/>
        </p:nvGrpSpPr>
        <p:grpSpPr>
          <a:xfrm>
            <a:off x="31257961" y="201174"/>
            <a:ext cx="12151555" cy="5213615"/>
            <a:chOff x="14715274" y="12344400"/>
            <a:chExt cx="13056644" cy="5601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940C1D-CF89-9244-984E-C1478A3D8567}"/>
                </a:ext>
              </a:extLst>
            </p:cNvPr>
            <p:cNvSpPr/>
            <p:nvPr/>
          </p:nvSpPr>
          <p:spPr>
            <a:xfrm>
              <a:off x="19520452" y="12344400"/>
              <a:ext cx="4850296" cy="24251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TPRU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CE1EEF-7172-D44E-AE44-D696BC5FC84A}"/>
                </a:ext>
              </a:extLst>
            </p:cNvPr>
            <p:cNvCxnSpPr>
              <a:cxnSpLocks/>
            </p:cNvCxnSpPr>
            <p:nvPr/>
          </p:nvCxnSpPr>
          <p:spPr>
            <a:xfrm>
              <a:off x="24370748" y="13556974"/>
              <a:ext cx="1987826" cy="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5052A83-9A44-E844-A38E-5A6F2814A05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7413357" y="13556974"/>
              <a:ext cx="2107095" cy="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665662D-21B6-FC4F-AD6D-164CD50F96B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21945600" y="14769548"/>
              <a:ext cx="0" cy="1808922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E6CFB1-EFF6-124F-8D53-E44606B7C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15274" y="12766358"/>
              <a:ext cx="2857500" cy="16383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E2239F-506A-F64A-AE1B-7E241FD79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18426" y="12791661"/>
              <a:ext cx="1453492" cy="16383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8F2993D-CBE9-314A-8049-F36524C0E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970808" y="16443049"/>
              <a:ext cx="1949584" cy="1503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AC2C-DC1C-4E41-B36F-F3944E8518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TPRU – </a:t>
            </a:r>
            <a:r>
              <a:rPr lang="en-US" dirty="0">
                <a:solidFill>
                  <a:srgbClr val="FF0000"/>
                </a:solidFill>
              </a:rPr>
              <a:t>Unbinding </a:t>
            </a:r>
            <a:r>
              <a:rPr lang="en-US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24A6-E924-DC4F-946C-C8C297D0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6572250"/>
            <a:ext cx="37856160" cy="1811655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Unbinding operation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Binding operation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alpha val="15000"/>
                  </a:schemeClr>
                </a:solidFill>
                <a:effectLst>
                  <a:glow>
                    <a:schemeClr val="accent1"/>
                  </a:glow>
                </a:effectLst>
              </a:rPr>
              <a:t>Input Gate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8B7A4-4A34-E149-9E93-2F0E472B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254" y="6605219"/>
            <a:ext cx="24023426" cy="15447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B32296D-A011-5D46-BEA4-3E5A66EB5465}"/>
              </a:ext>
            </a:extLst>
          </p:cNvPr>
          <p:cNvGrpSpPr/>
          <p:nvPr/>
        </p:nvGrpSpPr>
        <p:grpSpPr>
          <a:xfrm>
            <a:off x="14013668" y="8635783"/>
            <a:ext cx="29877534" cy="5756280"/>
            <a:chOff x="14013668" y="14042680"/>
            <a:chExt cx="29877534" cy="57562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B661E5-ED21-9646-8E2B-38066EAD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4013668" y="14042680"/>
              <a:ext cx="29877534" cy="18188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C58016-F216-A846-A964-B5B6D13A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5000"/>
            </a:blip>
            <a:stretch>
              <a:fillRect/>
            </a:stretch>
          </p:blipFill>
          <p:spPr>
            <a:xfrm>
              <a:off x="21503481" y="15861489"/>
              <a:ext cx="13919306" cy="393747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B508554-00C9-B640-8379-75287D5A8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0734" y="15620437"/>
            <a:ext cx="4802764" cy="1842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897B2-F0E2-AA46-BD23-C3241445F5B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20562329" y="19395278"/>
            <a:ext cx="16780212" cy="3360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852F5E-5829-734F-903B-A790216C3C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56356" b="-4558"/>
          <a:stretch/>
        </p:blipFill>
        <p:spPr>
          <a:xfrm>
            <a:off x="26436092" y="3024684"/>
            <a:ext cx="5731191" cy="1413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30EC0-F3A0-8848-B9FE-3EC8A10410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117" r="1" b="-459"/>
          <a:stretch/>
        </p:blipFill>
        <p:spPr>
          <a:xfrm>
            <a:off x="34178964" y="3080070"/>
            <a:ext cx="5368462" cy="135777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6E62DB-DF2F-7C45-B763-40E80DA84CCE}"/>
              </a:ext>
            </a:extLst>
          </p:cNvPr>
          <p:cNvCxnSpPr>
            <a:cxnSpLocks/>
          </p:cNvCxnSpPr>
          <p:nvPr/>
        </p:nvCxnSpPr>
        <p:spPr>
          <a:xfrm flipH="1">
            <a:off x="20562329" y="4437840"/>
            <a:ext cx="6477786" cy="2167379"/>
          </a:xfrm>
          <a:prstGeom prst="straightConnector1">
            <a:avLst/>
          </a:prstGeom>
          <a:ln w="1270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EA798B-A303-BC40-A418-0C1055318558}"/>
              </a:ext>
            </a:extLst>
          </p:cNvPr>
          <p:cNvCxnSpPr>
            <a:cxnSpLocks/>
          </p:cNvCxnSpPr>
          <p:nvPr/>
        </p:nvCxnSpPr>
        <p:spPr>
          <a:xfrm>
            <a:off x="27040114" y="4437840"/>
            <a:ext cx="6832443" cy="2167379"/>
          </a:xfrm>
          <a:prstGeom prst="straightConnector1">
            <a:avLst/>
          </a:prstGeom>
          <a:ln w="1270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7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AC2C-DC1C-4E41-B36F-F3944E8518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TPRU – </a:t>
            </a:r>
            <a:r>
              <a:rPr lang="en-US" dirty="0">
                <a:solidFill>
                  <a:srgbClr val="FF0000"/>
                </a:solidFill>
              </a:rPr>
              <a:t>Binding </a:t>
            </a:r>
            <a:r>
              <a:rPr lang="en-US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24A6-E924-DC4F-946C-C8C297D0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6572250"/>
            <a:ext cx="37856160" cy="1811655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Unbinding operation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Binding operation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alpha val="15000"/>
                  </a:schemeClr>
                </a:solidFill>
                <a:effectLst>
                  <a:glow>
                    <a:schemeClr val="accent1"/>
                  </a:glow>
                </a:effectLst>
              </a:rPr>
              <a:t>Input Gate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8B7A4-4A34-E149-9E93-2F0E472B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254" y="6605219"/>
            <a:ext cx="24023426" cy="15447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B32296D-A011-5D46-BEA4-3E5A66EB5465}"/>
              </a:ext>
            </a:extLst>
          </p:cNvPr>
          <p:cNvGrpSpPr/>
          <p:nvPr/>
        </p:nvGrpSpPr>
        <p:grpSpPr>
          <a:xfrm>
            <a:off x="14013668" y="8635783"/>
            <a:ext cx="29877534" cy="5756280"/>
            <a:chOff x="14013668" y="14042680"/>
            <a:chExt cx="29877534" cy="57562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B661E5-ED21-9646-8E2B-38066EAD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tretch>
              <a:fillRect/>
            </a:stretch>
          </p:blipFill>
          <p:spPr>
            <a:xfrm>
              <a:off x="14013668" y="14042680"/>
              <a:ext cx="29877534" cy="18188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C58016-F216-A846-A964-B5B6D13A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21503481" y="15861489"/>
              <a:ext cx="13919306" cy="393747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B508554-00C9-B640-8379-75287D5A8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0734" y="15620437"/>
            <a:ext cx="4802764" cy="1842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897B2-F0E2-AA46-BD23-C3241445F5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20562329" y="19395278"/>
            <a:ext cx="16780212" cy="3360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852F5E-5829-734F-903B-A790216C3C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56356" b="-4558"/>
          <a:stretch/>
        </p:blipFill>
        <p:spPr>
          <a:xfrm>
            <a:off x="26436092" y="3024684"/>
            <a:ext cx="5731191" cy="1413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30EC0-F3A0-8848-B9FE-3EC8A10410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117" r="1" b="-459"/>
          <a:stretch/>
        </p:blipFill>
        <p:spPr>
          <a:xfrm>
            <a:off x="34178964" y="3080070"/>
            <a:ext cx="5368462" cy="135777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EA798B-A303-BC40-A418-0C1055318558}"/>
              </a:ext>
            </a:extLst>
          </p:cNvPr>
          <p:cNvCxnSpPr>
            <a:cxnSpLocks/>
          </p:cNvCxnSpPr>
          <p:nvPr/>
        </p:nvCxnSpPr>
        <p:spPr>
          <a:xfrm flipH="1">
            <a:off x="29857148" y="4437840"/>
            <a:ext cx="4691269" cy="11504525"/>
          </a:xfrm>
          <a:prstGeom prst="straightConnector1">
            <a:avLst/>
          </a:prstGeom>
          <a:ln w="1270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24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AC2C-DC1C-4E41-B36F-F3944E8518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TPRU – </a:t>
            </a:r>
            <a:r>
              <a:rPr lang="en-US" dirty="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24A6-E924-DC4F-946C-C8C297D0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6572250"/>
            <a:ext cx="37856160" cy="1811655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Unbinding operation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Binding operation</a:t>
            </a:r>
          </a:p>
          <a:p>
            <a:endParaRPr lang="en-US" dirty="0"/>
          </a:p>
          <a:p>
            <a:r>
              <a:rPr lang="en-US" dirty="0"/>
              <a:t>Input Gate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8B7A4-4A34-E149-9E93-2F0E472B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254" y="6605219"/>
            <a:ext cx="24023426" cy="15447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B32296D-A011-5D46-BEA4-3E5A66EB5465}"/>
              </a:ext>
            </a:extLst>
          </p:cNvPr>
          <p:cNvGrpSpPr/>
          <p:nvPr/>
        </p:nvGrpSpPr>
        <p:grpSpPr>
          <a:xfrm>
            <a:off x="14013668" y="8635783"/>
            <a:ext cx="29877534" cy="5756280"/>
            <a:chOff x="14013668" y="14042680"/>
            <a:chExt cx="29877534" cy="57562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B661E5-ED21-9646-8E2B-38066EAD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13668" y="14042680"/>
              <a:ext cx="29877534" cy="18188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C58016-F216-A846-A964-B5B6D13A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03481" y="15861489"/>
              <a:ext cx="13919306" cy="393747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B508554-00C9-B640-8379-75287D5A8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0734" y="15620437"/>
            <a:ext cx="4802764" cy="1842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897B2-F0E2-AA46-BD23-C3241445F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2329" y="19395278"/>
            <a:ext cx="16780212" cy="336084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0DB3B6-74CB-464C-A49A-497C71B25B1C}"/>
              </a:ext>
            </a:extLst>
          </p:cNvPr>
          <p:cNvSpPr/>
          <p:nvPr/>
        </p:nvSpPr>
        <p:spPr>
          <a:xfrm>
            <a:off x="34866469" y="6642058"/>
            <a:ext cx="1272209" cy="1413156"/>
          </a:xfrm>
          <a:prstGeom prst="roundRect">
            <a:avLst/>
          </a:prstGeom>
          <a:noFill/>
          <a:ln w="1397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4A7D964-F822-BE43-B405-0E7C50AA7EBB}"/>
              </a:ext>
            </a:extLst>
          </p:cNvPr>
          <p:cNvSpPr/>
          <p:nvPr/>
        </p:nvSpPr>
        <p:spPr>
          <a:xfrm>
            <a:off x="24244851" y="21298877"/>
            <a:ext cx="1636645" cy="1413156"/>
          </a:xfrm>
          <a:prstGeom prst="roundRect">
            <a:avLst/>
          </a:prstGeom>
          <a:noFill/>
          <a:ln w="1397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B3AC764-C526-674B-963B-AB379B963DE7}"/>
              </a:ext>
            </a:extLst>
          </p:cNvPr>
          <p:cNvSpPr/>
          <p:nvPr/>
        </p:nvSpPr>
        <p:spPr>
          <a:xfrm>
            <a:off x="29355834" y="21263553"/>
            <a:ext cx="1636645" cy="1413156"/>
          </a:xfrm>
          <a:prstGeom prst="roundRect">
            <a:avLst/>
          </a:prstGeom>
          <a:noFill/>
          <a:ln w="1397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F850A6-67D7-8C4C-BF67-31DEA69B83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56356" b="-4558"/>
          <a:stretch/>
        </p:blipFill>
        <p:spPr>
          <a:xfrm>
            <a:off x="26436092" y="3024684"/>
            <a:ext cx="5731191" cy="14131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2EEB6D-F0C0-B041-9927-2D775053AE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117" r="1" b="-459"/>
          <a:stretch/>
        </p:blipFill>
        <p:spPr>
          <a:xfrm>
            <a:off x="34178964" y="3080070"/>
            <a:ext cx="5368462" cy="135777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491A87-F9D1-F54A-B9DB-0AFDD4B5BD6C}"/>
              </a:ext>
            </a:extLst>
          </p:cNvPr>
          <p:cNvSpPr/>
          <p:nvPr/>
        </p:nvSpPr>
        <p:spPr>
          <a:xfrm>
            <a:off x="29082898" y="3052377"/>
            <a:ext cx="1909581" cy="1413156"/>
          </a:xfrm>
          <a:prstGeom prst="roundRect">
            <a:avLst/>
          </a:prstGeom>
          <a:noFill/>
          <a:ln w="1397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65F00F4-95F5-E343-B896-0C54FB44CDF5}"/>
              </a:ext>
            </a:extLst>
          </p:cNvPr>
          <p:cNvSpPr/>
          <p:nvPr/>
        </p:nvSpPr>
        <p:spPr>
          <a:xfrm>
            <a:off x="36805831" y="3052377"/>
            <a:ext cx="1909581" cy="1413156"/>
          </a:xfrm>
          <a:prstGeom prst="roundRect">
            <a:avLst/>
          </a:prstGeom>
          <a:noFill/>
          <a:ln w="1397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3ADA-59BE-3F41-98B5-264F1DCF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1212A-EFE4-6143-A3EE-ACB5EF6E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622" y="4610261"/>
            <a:ext cx="7909560" cy="11567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E99FF-7E7F-3144-B90D-3F16B7B2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605" y="4610261"/>
            <a:ext cx="8823960" cy="11567160"/>
          </a:xfrm>
          <a:prstGeom prst="rect">
            <a:avLst/>
          </a:prstGeom>
        </p:spPr>
      </p:pic>
      <p:pic>
        <p:nvPicPr>
          <p:cNvPr id="1026" name="Picture 2" descr="Image result for Paul smolensky">
            <a:extLst>
              <a:ext uri="{FF2B5EF4-FFF2-40B4-BE49-F238E27FC236}">
                <a16:creationId xmlns:a16="http://schemas.microsoft.com/office/drawing/2014/main" id="{B2D7B3B3-9799-A145-B3E1-D21E72C12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1" r="6819"/>
          <a:stretch/>
        </p:blipFill>
        <p:spPr bwMode="auto">
          <a:xfrm>
            <a:off x="17409334" y="4610261"/>
            <a:ext cx="8823960" cy="1156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E76777-E0F8-6344-B6A7-20010C1EA84E}"/>
              </a:ext>
            </a:extLst>
          </p:cNvPr>
          <p:cNvSpPr/>
          <p:nvPr/>
        </p:nvSpPr>
        <p:spPr>
          <a:xfrm>
            <a:off x="6541101" y="17302860"/>
            <a:ext cx="8164607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dirty="0"/>
              <a:t>Shuai Tang</a:t>
            </a:r>
          </a:p>
          <a:p>
            <a:pPr algn="ctr"/>
            <a:r>
              <a:rPr lang="en-US" sz="8800" dirty="0"/>
              <a:t>Cognitive Science</a:t>
            </a:r>
          </a:p>
          <a:p>
            <a:pPr algn="ctr"/>
            <a:r>
              <a:rPr lang="en-US" sz="8800" dirty="0"/>
              <a:t>UC San Diego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E17D22-0B3F-514E-AA52-527ADE97A88D}"/>
              </a:ext>
            </a:extLst>
          </p:cNvPr>
          <p:cNvSpPr/>
          <p:nvPr/>
        </p:nvSpPr>
        <p:spPr>
          <a:xfrm>
            <a:off x="29531284" y="17302860"/>
            <a:ext cx="8164607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dirty="0"/>
              <a:t>Virginia R. de Sa</a:t>
            </a:r>
          </a:p>
          <a:p>
            <a:pPr algn="ctr"/>
            <a:r>
              <a:rPr lang="en-US" sz="8800" dirty="0"/>
              <a:t>Cognitive Science</a:t>
            </a:r>
          </a:p>
          <a:p>
            <a:pPr algn="ctr"/>
            <a:r>
              <a:rPr lang="en-US" sz="8800" dirty="0"/>
              <a:t>UC San Diego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D3EB7C-ECAB-CC4B-A15A-31825CEDEC62}"/>
              </a:ext>
            </a:extLst>
          </p:cNvPr>
          <p:cNvSpPr/>
          <p:nvPr/>
        </p:nvSpPr>
        <p:spPr>
          <a:xfrm>
            <a:off x="16034255" y="17302862"/>
            <a:ext cx="11574129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dirty="0"/>
              <a:t>Paul </a:t>
            </a:r>
            <a:r>
              <a:rPr lang="en-US" sz="8800" dirty="0" err="1"/>
              <a:t>Smolensky</a:t>
            </a:r>
            <a:endParaRPr lang="en-US" sz="8800" dirty="0"/>
          </a:p>
          <a:p>
            <a:pPr algn="ctr"/>
            <a:r>
              <a:rPr lang="en-US" sz="8800" dirty="0"/>
              <a:t>Cognitive Science</a:t>
            </a:r>
          </a:p>
          <a:p>
            <a:pPr algn="ctr"/>
            <a:r>
              <a:rPr lang="en-US" sz="8800" dirty="0"/>
              <a:t>Johns Hopkins University</a:t>
            </a:r>
          </a:p>
          <a:p>
            <a:pPr algn="ctr"/>
            <a:r>
              <a:rPr lang="en-US" sz="8800" dirty="0"/>
              <a:t>Microsoft Research AI</a:t>
            </a:r>
          </a:p>
        </p:txBody>
      </p:sp>
    </p:spTree>
    <p:extLst>
      <p:ext uri="{BB962C8B-B14F-4D97-AF65-F5344CB8AC3E}">
        <p14:creationId xmlns:p14="http://schemas.microsoft.com/office/powerpoint/2010/main" val="26140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5D1-C03A-5040-B04E-0877C709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4917-D598-4340-B80B-230E86FE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Motivations</a:t>
            </a:r>
          </a:p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Our Proposed Recurrent Unit</a:t>
            </a:r>
          </a:p>
          <a:p>
            <a:r>
              <a:rPr lang="en-US" dirty="0">
                <a:solidFill>
                  <a:schemeClr val="bg1"/>
                </a:solidFill>
              </a:rPr>
              <a:t>Experiments</a:t>
            </a:r>
          </a:p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2995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79FD-564A-114A-B38E-DA2F175A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09DFC-3EC8-4847-8D14-B1B3E6827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  <a:p>
            <a:pPr lvl="1"/>
            <a:r>
              <a:rPr lang="en-US" dirty="0"/>
              <a:t>Logical Entailment in Propositional Logic </a:t>
            </a:r>
            <a:r>
              <a:rPr lang="en-US" sz="5040" dirty="0"/>
              <a:t>(Evans et al., 2018)</a:t>
            </a:r>
          </a:p>
          <a:p>
            <a:pPr lvl="1"/>
            <a:r>
              <a:rPr lang="en-US" dirty="0"/>
              <a:t>Multi-genre Natural Language Inference </a:t>
            </a:r>
            <a:r>
              <a:rPr lang="en-US" sz="5040" dirty="0"/>
              <a:t>(Williams et al., 2018)</a:t>
            </a:r>
          </a:p>
          <a:p>
            <a:pPr lvl="1"/>
            <a:r>
              <a:rPr lang="en-US" dirty="0"/>
              <a:t>General Purpose Sentence Representations </a:t>
            </a:r>
            <a:r>
              <a:rPr lang="en-US" sz="5040" dirty="0"/>
              <a:t>(</a:t>
            </a:r>
            <a:r>
              <a:rPr lang="en-US" sz="5040" dirty="0" err="1"/>
              <a:t>Conneau</a:t>
            </a:r>
            <a:r>
              <a:rPr lang="en-US" sz="5040" dirty="0"/>
              <a:t> &amp; </a:t>
            </a:r>
            <a:r>
              <a:rPr lang="en-US" sz="5040" dirty="0" err="1"/>
              <a:t>Kiela</a:t>
            </a:r>
            <a:r>
              <a:rPr lang="en-US" sz="5040" dirty="0"/>
              <a:t>, 2018)</a:t>
            </a:r>
          </a:p>
          <a:p>
            <a:pPr lvl="1"/>
            <a:endParaRPr lang="en-US" sz="5040" dirty="0"/>
          </a:p>
          <a:p>
            <a:pPr lvl="1"/>
            <a:endParaRPr lang="en-US" sz="5040" dirty="0"/>
          </a:p>
          <a:p>
            <a:r>
              <a:rPr lang="en-US" dirty="0"/>
              <a:t>Plain &amp; </a:t>
            </a:r>
            <a:r>
              <a:rPr lang="en-US" dirty="0" err="1"/>
              <a:t>BiDAF</a:t>
            </a:r>
            <a:r>
              <a:rPr lang="en-US" dirty="0"/>
              <a:t> architecture</a:t>
            </a:r>
          </a:p>
          <a:p>
            <a:pPr lvl="1"/>
            <a:r>
              <a:rPr lang="en-US" dirty="0" err="1"/>
              <a:t>BiDAF</a:t>
            </a:r>
            <a:r>
              <a:rPr lang="en-US" dirty="0"/>
              <a:t> – Bi-Directional Attention Flow </a:t>
            </a:r>
            <a:r>
              <a:rPr lang="en-US" sz="5040" dirty="0"/>
              <a:t>(</a:t>
            </a:r>
            <a:r>
              <a:rPr lang="en-US" sz="5040" dirty="0" err="1"/>
              <a:t>Seo</a:t>
            </a:r>
            <a:r>
              <a:rPr lang="en-US" sz="5040" dirty="0"/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6257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E602-587C-484D-9770-A826BC8C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Entailment in 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2123-C0E6-DE4D-8782-AA068C4FB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set</a:t>
            </a:r>
          </a:p>
          <a:p>
            <a:r>
              <a:rPr lang="en-US" dirty="0"/>
              <a:t>Validation set</a:t>
            </a:r>
          </a:p>
          <a:p>
            <a:r>
              <a:rPr lang="en-US" dirty="0"/>
              <a:t>Test set</a:t>
            </a:r>
          </a:p>
          <a:p>
            <a:pPr lvl="1"/>
            <a:r>
              <a:rPr lang="en-US" dirty="0"/>
              <a:t>easy, big, hard, massive, exam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B925F-2D04-0F49-9663-9B7D46F30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2025" y="14404658"/>
            <a:ext cx="17207150" cy="6516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2E5D76-101E-8044-8988-5D1122A8F9A8}"/>
              </a:ext>
            </a:extLst>
          </p:cNvPr>
          <p:cNvSpPr txBox="1"/>
          <p:nvPr/>
        </p:nvSpPr>
        <p:spPr>
          <a:xfrm>
            <a:off x="23080700" y="12303426"/>
            <a:ext cx="11099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5"/>
                </a:solidFill>
                <a:latin typeface="Chalkboard" panose="03050602040202020205" pitchFamily="66" charset="77"/>
              </a:rPr>
              <a:t>Connectives matter</a:t>
            </a:r>
          </a:p>
        </p:txBody>
      </p:sp>
    </p:spTree>
    <p:extLst>
      <p:ext uri="{BB962C8B-B14F-4D97-AF65-F5344CB8AC3E}">
        <p14:creationId xmlns:p14="http://schemas.microsoft.com/office/powerpoint/2010/main" val="1210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E602-587C-484D-9770-A826BC8C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Entailment in 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2123-C0E6-DE4D-8782-AA068C4FB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set</a:t>
            </a:r>
          </a:p>
          <a:p>
            <a:r>
              <a:rPr lang="en-US" dirty="0"/>
              <a:t>Validation set</a:t>
            </a:r>
          </a:p>
          <a:p>
            <a:r>
              <a:rPr lang="en-US" dirty="0"/>
              <a:t>Test set</a:t>
            </a:r>
          </a:p>
          <a:p>
            <a:pPr lvl="1"/>
            <a:r>
              <a:rPr lang="en-US" dirty="0"/>
              <a:t>easy, big, hard, massive, exam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B925F-2D04-0F49-9663-9B7D46F30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2025" y="14404658"/>
            <a:ext cx="17207150" cy="6516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2E5D76-101E-8044-8988-5D1122A8F9A8}"/>
              </a:ext>
            </a:extLst>
          </p:cNvPr>
          <p:cNvSpPr txBox="1"/>
          <p:nvPr/>
        </p:nvSpPr>
        <p:spPr>
          <a:xfrm>
            <a:off x="23080700" y="12303426"/>
            <a:ext cx="11099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5"/>
                </a:solidFill>
                <a:latin typeface="Chalkboard" panose="03050602040202020205" pitchFamily="66" charset="77"/>
              </a:rPr>
              <a:t>Connectives matter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302EB6-784F-2C4F-8283-425E0FF48CB7}"/>
              </a:ext>
            </a:extLst>
          </p:cNvPr>
          <p:cNvSpPr/>
          <p:nvPr/>
        </p:nvSpPr>
        <p:spPr>
          <a:xfrm>
            <a:off x="25790916" y="6226658"/>
            <a:ext cx="137813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Times" pitchFamily="2" charset="0"/>
              </a:rPr>
              <a:t>A: ((g&gt;((</a:t>
            </a:r>
            <a:r>
              <a:rPr lang="en-US" sz="6600" dirty="0" err="1">
                <a:latin typeface="Times" pitchFamily="2" charset="0"/>
              </a:rPr>
              <a:t>x|s</a:t>
            </a:r>
            <a:r>
              <a:rPr lang="en-US" sz="6600" dirty="0">
                <a:latin typeface="Times" pitchFamily="2" charset="0"/>
              </a:rPr>
              <a:t>)|((</a:t>
            </a:r>
            <a:r>
              <a:rPr lang="en-US" sz="6600" dirty="0" err="1">
                <a:latin typeface="Times" pitchFamily="2" charset="0"/>
              </a:rPr>
              <a:t>q&amp;i</a:t>
            </a:r>
            <a:r>
              <a:rPr lang="en-US" sz="6600" dirty="0">
                <a:latin typeface="Times" pitchFamily="2" charset="0"/>
              </a:rPr>
              <a:t>)&amp;o)))&amp;(s&amp;((</a:t>
            </a:r>
            <a:r>
              <a:rPr lang="en-US" sz="6600" dirty="0" err="1">
                <a:latin typeface="Times" pitchFamily="2" charset="0"/>
              </a:rPr>
              <a:t>i|v</a:t>
            </a:r>
            <a:r>
              <a:rPr lang="en-US" sz="6600" dirty="0">
                <a:latin typeface="Times" pitchFamily="2" charset="0"/>
              </a:rPr>
              <a:t>)|x)))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CF7F40-04A6-C24A-9F7E-B8D2D117D57E}"/>
              </a:ext>
            </a:extLst>
          </p:cNvPr>
          <p:cNvSpPr/>
          <p:nvPr/>
        </p:nvSpPr>
        <p:spPr>
          <a:xfrm>
            <a:off x="25790916" y="7706235"/>
            <a:ext cx="1341585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Times" pitchFamily="2" charset="0"/>
              </a:rPr>
              <a:t>B: (~(((</a:t>
            </a:r>
            <a:r>
              <a:rPr lang="en-US" sz="6600" dirty="0" err="1">
                <a:latin typeface="Times" pitchFamily="2" charset="0"/>
              </a:rPr>
              <a:t>r|s</a:t>
            </a:r>
            <a:r>
              <a:rPr lang="en-US" sz="6600" dirty="0">
                <a:latin typeface="Times" pitchFamily="2" charset="0"/>
              </a:rPr>
              <a:t>)|q))&gt;(~((q&amp;(q|(</a:t>
            </a:r>
            <a:r>
              <a:rPr lang="en-US" sz="6600" dirty="0" err="1">
                <a:latin typeface="Times" pitchFamily="2" charset="0"/>
              </a:rPr>
              <a:t>s|r</a:t>
            </a:r>
            <a:r>
              <a:rPr lang="en-US" sz="6600" dirty="0">
                <a:latin typeface="Times" pitchFamily="2" charset="0"/>
              </a:rPr>
              <a:t>))))&gt;(</a:t>
            </a:r>
            <a:r>
              <a:rPr lang="en-US" sz="6600" dirty="0" err="1">
                <a:latin typeface="Times" pitchFamily="2" charset="0"/>
              </a:rPr>
              <a:t>v|r</a:t>
            </a:r>
            <a:r>
              <a:rPr lang="en-US" sz="6600" dirty="0">
                <a:latin typeface="Times" pitchFamily="2" charset="0"/>
              </a:rPr>
              <a:t>)))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8527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E602-587C-484D-9770-A826BC8C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Entailment in 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2123-C0E6-DE4D-8782-AA068C4FB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DFCEA-C76C-3047-B612-44B9B0724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751" y="6356348"/>
            <a:ext cx="33411698" cy="1701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E12123-CC95-2F41-9A1F-845A233CDD3D}"/>
              </a:ext>
            </a:extLst>
          </p:cNvPr>
          <p:cNvCxnSpPr/>
          <p:nvPr/>
        </p:nvCxnSpPr>
        <p:spPr>
          <a:xfrm>
            <a:off x="39044880" y="11658600"/>
            <a:ext cx="0" cy="3840480"/>
          </a:xfrm>
          <a:prstGeom prst="straightConnector1">
            <a:avLst/>
          </a:prstGeom>
          <a:ln w="1270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2FA9EE-A750-3C46-92AF-7B41C1FDCAD5}"/>
              </a:ext>
            </a:extLst>
          </p:cNvPr>
          <p:cNvCxnSpPr/>
          <p:nvPr/>
        </p:nvCxnSpPr>
        <p:spPr>
          <a:xfrm>
            <a:off x="39060120" y="18396587"/>
            <a:ext cx="0" cy="3840480"/>
          </a:xfrm>
          <a:prstGeom prst="straightConnector1">
            <a:avLst/>
          </a:prstGeom>
          <a:ln w="1270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CF9E8A-42B4-714A-B551-92663D6D010B}"/>
              </a:ext>
            </a:extLst>
          </p:cNvPr>
          <p:cNvSpPr txBox="1"/>
          <p:nvPr/>
        </p:nvSpPr>
        <p:spPr>
          <a:xfrm>
            <a:off x="5559791" y="17288591"/>
            <a:ext cx="7264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7410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87B3-6E1D-3043-A7D7-F33020151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Multi-genre Natural Language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65F11-2659-4C41-AAB7-89ABE266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genres available in training set</a:t>
            </a:r>
          </a:p>
          <a:p>
            <a:r>
              <a:rPr lang="en-US" dirty="0"/>
              <a:t>10 genres presented in dev and test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6ABC8-9A7C-9047-B6A8-7EFF4DEDE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88" b="40845"/>
          <a:stretch/>
        </p:blipFill>
        <p:spPr>
          <a:xfrm>
            <a:off x="5313275" y="12344400"/>
            <a:ext cx="33264650" cy="960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695FD-9DEA-A942-9825-0AEE4706FF3D}"/>
              </a:ext>
            </a:extLst>
          </p:cNvPr>
          <p:cNvSpPr txBox="1"/>
          <p:nvPr/>
        </p:nvSpPr>
        <p:spPr>
          <a:xfrm>
            <a:off x="10377497" y="10774740"/>
            <a:ext cx="23136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5"/>
                </a:solidFill>
                <a:latin typeface="Chalkboard" panose="03050602040202020205" pitchFamily="66" charset="77"/>
              </a:rPr>
              <a:t>Both structure and word meaning matter</a:t>
            </a:r>
          </a:p>
        </p:txBody>
      </p:sp>
    </p:spTree>
    <p:extLst>
      <p:ext uri="{BB962C8B-B14F-4D97-AF65-F5344CB8AC3E}">
        <p14:creationId xmlns:p14="http://schemas.microsoft.com/office/powerpoint/2010/main" val="10100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87B3-6E1D-3043-A7D7-F33020151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Multi-genre Natural Language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65F11-2659-4C41-AAB7-89ABE266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6B719-1164-3543-AC41-B15B3923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560" y="6481191"/>
            <a:ext cx="19606079" cy="1584693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E6AAEF-4761-1A49-93ED-DCE5B7D116E9}"/>
              </a:ext>
            </a:extLst>
          </p:cNvPr>
          <p:cNvCxnSpPr/>
          <p:nvPr/>
        </p:nvCxnSpPr>
        <p:spPr>
          <a:xfrm>
            <a:off x="32324040" y="10789920"/>
            <a:ext cx="0" cy="3840480"/>
          </a:xfrm>
          <a:prstGeom prst="straightConnector1">
            <a:avLst/>
          </a:prstGeom>
          <a:ln w="1270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B88BFD-4F27-414B-86D9-4BD1DCBA22C5}"/>
              </a:ext>
            </a:extLst>
          </p:cNvPr>
          <p:cNvCxnSpPr/>
          <p:nvPr/>
        </p:nvCxnSpPr>
        <p:spPr>
          <a:xfrm>
            <a:off x="32339280" y="17527907"/>
            <a:ext cx="0" cy="3840480"/>
          </a:xfrm>
          <a:prstGeom prst="straightConnector1">
            <a:avLst/>
          </a:prstGeom>
          <a:ln w="1270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457C27-14F7-7545-ADF0-3A265181C6AA}"/>
              </a:ext>
            </a:extLst>
          </p:cNvPr>
          <p:cNvCxnSpPr/>
          <p:nvPr/>
        </p:nvCxnSpPr>
        <p:spPr>
          <a:xfrm>
            <a:off x="25923240" y="12344400"/>
            <a:ext cx="0" cy="2834640"/>
          </a:xfrm>
          <a:prstGeom prst="straightConnector1">
            <a:avLst/>
          </a:prstGeom>
          <a:ln w="127000">
            <a:solidFill>
              <a:schemeClr val="accent6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050245-FEFF-F647-B3C5-2A267069F83B}"/>
              </a:ext>
            </a:extLst>
          </p:cNvPr>
          <p:cNvCxnSpPr/>
          <p:nvPr/>
        </p:nvCxnSpPr>
        <p:spPr>
          <a:xfrm>
            <a:off x="25984200" y="19034760"/>
            <a:ext cx="0" cy="2834640"/>
          </a:xfrm>
          <a:prstGeom prst="straightConnector1">
            <a:avLst/>
          </a:prstGeom>
          <a:ln w="127000">
            <a:solidFill>
              <a:schemeClr val="accent6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0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B6D2-A75E-B641-93EC-B5052FDB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Sentence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CEF3A-2DC3-E44F-8610-3D595F9A7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DD5FF-8589-F74C-8552-72A7E9AC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85" y="6572250"/>
            <a:ext cx="24265029" cy="155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1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A2A8-4DF2-9240-A9C9-0FD5F5FF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more role vectors…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393B6-3802-4C49-BB61-294289E97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 convergence rate</a:t>
            </a:r>
          </a:p>
          <a:p>
            <a:r>
              <a:rPr lang="en-US" dirty="0"/>
              <a:t>Better performance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86D80-C30F-B54C-BE1E-0F7D1E1C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471" y="5828027"/>
            <a:ext cx="27312730" cy="18860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61CFB-2490-2849-A526-163964298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059" r="54821" b="-8547"/>
          <a:stretch/>
        </p:blipFill>
        <p:spPr>
          <a:xfrm>
            <a:off x="32637411" y="2686330"/>
            <a:ext cx="10252303" cy="20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5D1-C03A-5040-B04E-0877C709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4917-D598-4340-B80B-230E86FE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Motivations</a:t>
            </a:r>
          </a:p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Our Proposed Recurrent Unit</a:t>
            </a:r>
          </a:p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Experiments</a:t>
            </a: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4336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5D1-C03A-5040-B04E-0877C709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4917-D598-4340-B80B-230E86FE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Motivations</a:t>
            </a:r>
          </a:p>
          <a:p>
            <a:r>
              <a:rPr lang="en-US" dirty="0">
                <a:solidFill>
                  <a:schemeClr val="bg1"/>
                </a:solidFill>
              </a:rPr>
              <a:t>Our Proposed Recurrent Unit</a:t>
            </a:r>
          </a:p>
          <a:p>
            <a:r>
              <a:rPr lang="en-US" dirty="0">
                <a:solidFill>
                  <a:schemeClr val="bg1"/>
                </a:solidFill>
              </a:rPr>
              <a:t>Experiments</a:t>
            </a: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5381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EF6-5A47-4243-9AF6-FA747F76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AF0C7-D96C-F64B-A266-B40418ED3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TPRU (Recurrent Unit) is proposed	 to leverage both </a:t>
            </a:r>
          </a:p>
          <a:p>
            <a:pPr lvl="1"/>
            <a:r>
              <a:rPr lang="en-US" dirty="0"/>
              <a:t>Distributed Representations</a:t>
            </a:r>
          </a:p>
          <a:p>
            <a:pPr lvl="1"/>
            <a:r>
              <a:rPr lang="en-US" dirty="0"/>
              <a:t>Neural-Symbolic Computing</a:t>
            </a:r>
          </a:p>
          <a:p>
            <a:r>
              <a:rPr lang="en-US" dirty="0"/>
              <a:t>Compared to LSTM and GRU</a:t>
            </a:r>
          </a:p>
          <a:p>
            <a:pPr lvl="1"/>
            <a:r>
              <a:rPr lang="en-US" dirty="0"/>
              <a:t>symbolic execution</a:t>
            </a:r>
          </a:p>
          <a:p>
            <a:pPr lvl="1"/>
            <a:r>
              <a:rPr lang="en-US" dirty="0"/>
              <a:t>reduced total number of parameters</a:t>
            </a:r>
          </a:p>
          <a:p>
            <a:pPr lvl="1"/>
            <a:r>
              <a:rPr lang="en-US" dirty="0"/>
              <a:t>comparable or better performance</a:t>
            </a:r>
          </a:p>
          <a:p>
            <a:r>
              <a:rPr lang="en-US" dirty="0"/>
              <a:t>Incorporating more role vectors leads to </a:t>
            </a:r>
          </a:p>
          <a:p>
            <a:pPr lvl="1"/>
            <a:r>
              <a:rPr lang="en-US" dirty="0"/>
              <a:t>faster convergence rate and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31577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1B23-C757-C746-9407-48965AD7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7280912"/>
            <a:ext cx="37856160" cy="4772027"/>
          </a:xfrm>
        </p:spPr>
        <p:txBody>
          <a:bodyPr/>
          <a:lstStyle/>
          <a:p>
            <a:pPr algn="ctr"/>
            <a:r>
              <a:rPr lang="en-US" b="1" dirty="0">
                <a:latin typeface="Chalkboard" panose="03050602040202020205" pitchFamily="66" charset="77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F207E-851F-7A48-8B09-8352762C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20574000"/>
            <a:ext cx="37856160" cy="1663067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9EA66D-5A3A-8B48-B8F6-5BE316C410B9}"/>
              </a:ext>
            </a:extLst>
          </p:cNvPr>
          <p:cNvGrpSpPr/>
          <p:nvPr/>
        </p:nvGrpSpPr>
        <p:grpSpPr>
          <a:xfrm>
            <a:off x="10272555" y="14570766"/>
            <a:ext cx="23337864" cy="2206487"/>
            <a:chOff x="31677432" y="31750412"/>
            <a:chExt cx="11625942" cy="10991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876110-7130-FC40-914A-23F20B28CCE0}"/>
                </a:ext>
              </a:extLst>
            </p:cNvPr>
            <p:cNvSpPr txBox="1"/>
            <p:nvPr/>
          </p:nvSpPr>
          <p:spPr>
            <a:xfrm>
              <a:off x="37568851" y="31962087"/>
              <a:ext cx="5671389" cy="720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>
                  <a:latin typeface="Chalkboard" panose="03050602040202020205" pitchFamily="66" charset="77"/>
                </a:rPr>
                <a:t>shuaitang93@ucsd.edu</a:t>
              </a:r>
            </a:p>
          </p:txBody>
        </p:sp>
        <p:pic>
          <p:nvPicPr>
            <p:cNvPr id="6" name="Picture 18" descr="Image result for emoji email">
              <a:extLst>
                <a:ext uri="{FF2B5EF4-FFF2-40B4-BE49-F238E27FC236}">
                  <a16:creationId xmlns:a16="http://schemas.microsoft.com/office/drawing/2014/main" id="{32B575E7-CC15-2C45-BD0E-F9216FE8F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3771" y="31750412"/>
              <a:ext cx="1099179" cy="1099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0" descr="Image result for emoji twitter">
              <a:extLst>
                <a:ext uri="{FF2B5EF4-FFF2-40B4-BE49-F238E27FC236}">
                  <a16:creationId xmlns:a16="http://schemas.microsoft.com/office/drawing/2014/main" id="{55252072-38A5-5247-9FF0-254880513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1097" y="32005478"/>
              <a:ext cx="1022343" cy="682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470D6B-E291-8F46-9B16-4578C05B1D63}"/>
                </a:ext>
              </a:extLst>
            </p:cNvPr>
            <p:cNvSpPr txBox="1"/>
            <p:nvPr/>
          </p:nvSpPr>
          <p:spPr>
            <a:xfrm>
              <a:off x="32874356" y="31982185"/>
              <a:ext cx="3692617" cy="720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>
                  <a:latin typeface="Chalkboard" panose="03050602040202020205" pitchFamily="66" charset="77"/>
                </a:rPr>
                <a:t>@Shuai93Tang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8BEBA46-50D6-6F42-AB44-C575C130E9B1}"/>
                </a:ext>
              </a:extLst>
            </p:cNvPr>
            <p:cNvSpPr/>
            <p:nvPr/>
          </p:nvSpPr>
          <p:spPr>
            <a:xfrm>
              <a:off x="31677432" y="31853218"/>
              <a:ext cx="11625942" cy="925113"/>
            </a:xfrm>
            <a:prstGeom prst="roundRect">
              <a:avLst/>
            </a:prstGeom>
            <a:noFill/>
            <a:ln w="101600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</p:grpSp>
    </p:spTree>
    <p:extLst>
      <p:ext uri="{BB962C8B-B14F-4D97-AF65-F5344CB8AC3E}">
        <p14:creationId xmlns:p14="http://schemas.microsoft.com/office/powerpoint/2010/main" val="14370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5D1-C03A-5040-B04E-0877C709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4917-D598-4340-B80B-230E86FE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Motivations</a:t>
            </a:r>
          </a:p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Our Proposed Recurrent Unit</a:t>
            </a:r>
          </a:p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Experiments</a:t>
            </a:r>
          </a:p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92284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F120-AF53-0C43-8273-F260D3C2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314452"/>
            <a:ext cx="37856160" cy="47720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E1ECB-5166-0C49-954A-AFBF70A6C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224" y="10019884"/>
            <a:ext cx="18927370" cy="7541315"/>
          </a:xfrm>
        </p:spPr>
        <p:txBody>
          <a:bodyPr>
            <a:normAutofit/>
          </a:bodyPr>
          <a:lstStyle/>
          <a:p>
            <a:r>
              <a:rPr lang="en-US" sz="8000" dirty="0"/>
              <a:t>Inducing structure in data</a:t>
            </a:r>
          </a:p>
          <a:p>
            <a:r>
              <a:rPr lang="en-US" sz="8000" dirty="0"/>
              <a:t>Considerable power in statistical inference</a:t>
            </a:r>
          </a:p>
          <a:p>
            <a:r>
              <a:rPr lang="en-US" sz="8000" dirty="0"/>
              <a:t>Encoding word knowledge </a:t>
            </a:r>
          </a:p>
          <a:p>
            <a:r>
              <a:rPr lang="en-US" sz="8000" dirty="0"/>
              <a:t>Efficient usage of representation space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6158B4-C348-4146-A4D5-F4CDCBFC7046}"/>
              </a:ext>
            </a:extLst>
          </p:cNvPr>
          <p:cNvSpPr txBox="1">
            <a:spLocks/>
          </p:cNvSpPr>
          <p:nvPr/>
        </p:nvSpPr>
        <p:spPr>
          <a:xfrm>
            <a:off x="950182" y="5016154"/>
            <a:ext cx="19683454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0" dirty="0">
                <a:solidFill>
                  <a:schemeClr val="accent1"/>
                </a:solidFill>
                <a:latin typeface="Chalkboard" panose="03050602040202020205" pitchFamily="66" charset="77"/>
              </a:rPr>
              <a:t>Distributed Representations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E06E0C-10A3-7F42-A006-3EDA36938C8E}"/>
              </a:ext>
            </a:extLst>
          </p:cNvPr>
          <p:cNvSpPr txBox="1">
            <a:spLocks/>
          </p:cNvSpPr>
          <p:nvPr/>
        </p:nvSpPr>
        <p:spPr>
          <a:xfrm>
            <a:off x="22140407" y="5016154"/>
            <a:ext cx="19683454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0" dirty="0">
                <a:solidFill>
                  <a:schemeClr val="accent1"/>
                </a:solidFill>
                <a:latin typeface="Chalkboard" panose="03050602040202020205" pitchFamily="66" charset="77"/>
              </a:rPr>
              <a:t>Symbolic Computing Systems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77D50A-2668-E842-AAC4-9E53DAEAC57E}"/>
              </a:ext>
            </a:extLst>
          </p:cNvPr>
          <p:cNvSpPr txBox="1">
            <a:spLocks/>
          </p:cNvSpPr>
          <p:nvPr/>
        </p:nvSpPr>
        <p:spPr>
          <a:xfrm>
            <a:off x="21945600" y="9959629"/>
            <a:ext cx="22176386" cy="1566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22960" indent="-822960" algn="l" defTabSz="3291840" rtl="0" eaLnBrk="1" latinLnBrk="0" hangingPunct="1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0664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256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3444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9903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/>
              <a:t>Symbol ---- Substructure </a:t>
            </a:r>
          </a:p>
          <a:p>
            <a:pPr lvl="1"/>
            <a:r>
              <a:rPr lang="en-US" sz="6600" dirty="0"/>
              <a:t>Representations maintain the structure of data explicitly</a:t>
            </a:r>
          </a:p>
          <a:p>
            <a:pPr lvl="1"/>
            <a:r>
              <a:rPr lang="en-US" sz="6600" dirty="0"/>
              <a:t>Each substructure can be retrieved with no loss </a:t>
            </a:r>
          </a:p>
          <a:p>
            <a:endParaRPr lang="en-US" sz="8000" dirty="0"/>
          </a:p>
          <a:p>
            <a:r>
              <a:rPr lang="en-US" sz="8000" dirty="0"/>
              <a:t>Inducing implicit structure from data</a:t>
            </a:r>
          </a:p>
          <a:p>
            <a:pPr lvl="1"/>
            <a:r>
              <a:rPr lang="en-US" sz="6600" dirty="0"/>
              <a:t>unique symbol ---- potential substructure</a:t>
            </a:r>
          </a:p>
        </p:txBody>
      </p:sp>
    </p:spTree>
    <p:extLst>
      <p:ext uri="{BB962C8B-B14F-4D97-AF65-F5344CB8AC3E}">
        <p14:creationId xmlns:p14="http://schemas.microsoft.com/office/powerpoint/2010/main" val="10536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F120-AF53-0C43-8273-F260D3C2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314452"/>
            <a:ext cx="37856160" cy="47720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E1ECB-5166-0C49-954A-AFBF70A6C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224" y="10019884"/>
            <a:ext cx="18927370" cy="754131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>
                    <a:alpha val="25000"/>
                  </a:schemeClr>
                </a:solidFill>
              </a:rPr>
              <a:t>Inducing structure in data</a:t>
            </a:r>
          </a:p>
          <a:p>
            <a:r>
              <a:rPr lang="en-US" sz="8000" dirty="0">
                <a:solidFill>
                  <a:schemeClr val="tx1">
                    <a:alpha val="25000"/>
                  </a:schemeClr>
                </a:solidFill>
              </a:rPr>
              <a:t>Considerable power in statistical inference</a:t>
            </a:r>
          </a:p>
          <a:p>
            <a:r>
              <a:rPr lang="en-US" sz="8000" dirty="0">
                <a:solidFill>
                  <a:schemeClr val="tx1">
                    <a:alpha val="25000"/>
                  </a:schemeClr>
                </a:solidFill>
              </a:rPr>
              <a:t>Encoding word knowledge </a:t>
            </a:r>
          </a:p>
          <a:p>
            <a:r>
              <a:rPr lang="en-US" sz="8000" dirty="0">
                <a:solidFill>
                  <a:schemeClr val="tx1">
                    <a:alpha val="25000"/>
                  </a:schemeClr>
                </a:solidFill>
              </a:rPr>
              <a:t>Efficient usage of representation space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6158B4-C348-4146-A4D5-F4CDCBFC7046}"/>
              </a:ext>
            </a:extLst>
          </p:cNvPr>
          <p:cNvSpPr txBox="1">
            <a:spLocks/>
          </p:cNvSpPr>
          <p:nvPr/>
        </p:nvSpPr>
        <p:spPr>
          <a:xfrm>
            <a:off x="950182" y="5016154"/>
            <a:ext cx="19683454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0" dirty="0">
                <a:solidFill>
                  <a:schemeClr val="accent1"/>
                </a:solidFill>
                <a:latin typeface="Chalkboard" panose="03050602040202020205" pitchFamily="66" charset="77"/>
              </a:rPr>
              <a:t>Distributed Representations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E06E0C-10A3-7F42-A006-3EDA36938C8E}"/>
              </a:ext>
            </a:extLst>
          </p:cNvPr>
          <p:cNvSpPr txBox="1">
            <a:spLocks/>
          </p:cNvSpPr>
          <p:nvPr/>
        </p:nvSpPr>
        <p:spPr>
          <a:xfrm>
            <a:off x="22140407" y="5016154"/>
            <a:ext cx="19683454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0" dirty="0">
                <a:solidFill>
                  <a:schemeClr val="accent1"/>
                </a:solidFill>
                <a:latin typeface="Chalkboard" panose="03050602040202020205" pitchFamily="66" charset="77"/>
              </a:rPr>
              <a:t>Symbolic Computing Systems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77D50A-2668-E842-AAC4-9E53DAEAC57E}"/>
              </a:ext>
            </a:extLst>
          </p:cNvPr>
          <p:cNvSpPr txBox="1">
            <a:spLocks/>
          </p:cNvSpPr>
          <p:nvPr/>
        </p:nvSpPr>
        <p:spPr>
          <a:xfrm>
            <a:off x="21945600" y="9959629"/>
            <a:ext cx="22176386" cy="1566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22960" indent="-822960" algn="l" defTabSz="3291840" rtl="0" eaLnBrk="1" latinLnBrk="0" hangingPunct="1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0664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256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3444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9903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>
                <a:solidFill>
                  <a:schemeClr val="tx1">
                    <a:alpha val="25000"/>
                  </a:schemeClr>
                </a:solidFill>
              </a:rPr>
              <a:t>Symbol ---- Substructure </a:t>
            </a:r>
          </a:p>
          <a:p>
            <a:pPr lvl="1"/>
            <a:r>
              <a:rPr lang="en-US" sz="6600" dirty="0">
                <a:solidFill>
                  <a:schemeClr val="tx1">
                    <a:alpha val="25000"/>
                  </a:schemeClr>
                </a:solidFill>
              </a:rPr>
              <a:t>Representations maintain the structure of data explicitly</a:t>
            </a:r>
          </a:p>
          <a:p>
            <a:pPr lvl="1"/>
            <a:r>
              <a:rPr lang="en-US" sz="6600" dirty="0">
                <a:solidFill>
                  <a:schemeClr val="tx1">
                    <a:alpha val="25000"/>
                  </a:schemeClr>
                </a:solidFill>
              </a:rPr>
              <a:t>Each substructure can be retrieved with no loss </a:t>
            </a:r>
          </a:p>
          <a:p>
            <a:endParaRPr lang="en-US" sz="8000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sz="8000" dirty="0">
                <a:solidFill>
                  <a:schemeClr val="tx1">
                    <a:alpha val="25000"/>
                  </a:schemeClr>
                </a:solidFill>
              </a:rPr>
              <a:t>Inducing implicit structure from data</a:t>
            </a:r>
          </a:p>
          <a:p>
            <a:pPr lvl="1"/>
            <a:r>
              <a:rPr lang="en-US" sz="6600" dirty="0">
                <a:solidFill>
                  <a:schemeClr val="tx1">
                    <a:alpha val="25000"/>
                  </a:schemeClr>
                </a:solidFill>
              </a:rPr>
              <a:t>unique symbol ---- potential substructure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5CF251-E0F3-DF43-A57E-FE3C5EDA570E}"/>
              </a:ext>
            </a:extLst>
          </p:cNvPr>
          <p:cNvSpPr txBox="1">
            <a:spLocks/>
          </p:cNvSpPr>
          <p:nvPr/>
        </p:nvSpPr>
        <p:spPr>
          <a:xfrm>
            <a:off x="11545295" y="4784451"/>
            <a:ext cx="19683454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0" dirty="0">
                <a:solidFill>
                  <a:schemeClr val="accent6"/>
                </a:solidFill>
                <a:latin typeface="Chalkboard" panose="03050602040202020205" pitchFamily="66" charset="77"/>
              </a:rPr>
              <a:t>+</a:t>
            </a:r>
            <a:endParaRPr lang="en-US" sz="19000" dirty="0">
              <a:solidFill>
                <a:schemeClr val="accent6"/>
              </a:solidFill>
              <a:latin typeface="Chalkboard" panose="03050602040202020205" pitchFamily="66" charset="7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59EED8-0C5E-6848-BF9F-493C49E49DA1}"/>
              </a:ext>
            </a:extLst>
          </p:cNvPr>
          <p:cNvSpPr txBox="1">
            <a:spLocks/>
          </p:cNvSpPr>
          <p:nvPr/>
        </p:nvSpPr>
        <p:spPr>
          <a:xfrm>
            <a:off x="11545295" y="17964350"/>
            <a:ext cx="19683454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0" dirty="0">
                <a:solidFill>
                  <a:schemeClr val="accent1"/>
                </a:solidFill>
                <a:latin typeface="Chalkboard" panose="03050602040202020205" pitchFamily="66" charset="77"/>
              </a:rPr>
              <a:t>Learning Structured Distributed Representations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1A88A0-B970-7A47-B933-9D52C2A71089}"/>
              </a:ext>
            </a:extLst>
          </p:cNvPr>
          <p:cNvCxnSpPr>
            <a:endCxn id="9" idx="0"/>
          </p:cNvCxnSpPr>
          <p:nvPr/>
        </p:nvCxnSpPr>
        <p:spPr>
          <a:xfrm>
            <a:off x="21351240" y="9788181"/>
            <a:ext cx="35782" cy="8176169"/>
          </a:xfrm>
          <a:prstGeom prst="straightConnector1">
            <a:avLst/>
          </a:prstGeom>
          <a:ln w="127000"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9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7D08-C59E-D241-A49F-FEA22D3E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Product Representations (TPRs)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FC9E0-13D3-6E4A-A09C-DB13E46E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11074777"/>
            <a:ext cx="13441680" cy="1785384"/>
          </a:xfrm>
        </p:spPr>
        <p:txBody>
          <a:bodyPr/>
          <a:lstStyle/>
          <a:p>
            <a:r>
              <a:rPr lang="en-US" dirty="0"/>
              <a:t>Binding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992A4-E1F4-A849-813E-2191DB08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754" y="7186662"/>
            <a:ext cx="22692683" cy="1785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40044-8A77-DF44-9B24-5DF05D666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9543" y="11074779"/>
            <a:ext cx="4112114" cy="1594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4F3D3-763B-3E4A-98B8-2C11A62FB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8959" y="13117205"/>
            <a:ext cx="6033283" cy="159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400C-B414-9544-92E8-6DD7729BB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1310" y="11581790"/>
            <a:ext cx="7594250" cy="21746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C42D03-B70A-E84C-AD82-5568242C6824}"/>
              </a:ext>
            </a:extLst>
          </p:cNvPr>
          <p:cNvSpPr txBox="1">
            <a:spLocks/>
          </p:cNvSpPr>
          <p:nvPr/>
        </p:nvSpPr>
        <p:spPr>
          <a:xfrm>
            <a:off x="3017520" y="13117205"/>
            <a:ext cx="13441680" cy="1785384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80" dirty="0"/>
              <a:t>Unbinding Operation</a:t>
            </a:r>
          </a:p>
        </p:txBody>
      </p:sp>
    </p:spTree>
    <p:extLst>
      <p:ext uri="{BB962C8B-B14F-4D97-AF65-F5344CB8AC3E}">
        <p14:creationId xmlns:p14="http://schemas.microsoft.com/office/powerpoint/2010/main" val="253306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7D08-C59E-D241-A49F-FEA22D3E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Product Representations (TPRs)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FC9E0-13D3-6E4A-A09C-DB13E46E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11074777"/>
            <a:ext cx="13441680" cy="1785384"/>
          </a:xfrm>
        </p:spPr>
        <p:txBody>
          <a:bodyPr/>
          <a:lstStyle/>
          <a:p>
            <a:r>
              <a:rPr lang="en-US" dirty="0"/>
              <a:t>Binding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992A4-E1F4-A849-813E-2191DB08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754" y="7186662"/>
            <a:ext cx="22692683" cy="1785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40044-8A77-DF44-9B24-5DF05D666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9543" y="11074779"/>
            <a:ext cx="4112114" cy="1594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4F3D3-763B-3E4A-98B8-2C11A62FB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8959" y="13117205"/>
            <a:ext cx="6033283" cy="159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400C-B414-9544-92E8-6DD7729BB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1310" y="11581790"/>
            <a:ext cx="7594250" cy="21746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C42D03-B70A-E84C-AD82-5568242C6824}"/>
              </a:ext>
            </a:extLst>
          </p:cNvPr>
          <p:cNvSpPr txBox="1">
            <a:spLocks/>
          </p:cNvSpPr>
          <p:nvPr/>
        </p:nvSpPr>
        <p:spPr>
          <a:xfrm>
            <a:off x="3017520" y="13117205"/>
            <a:ext cx="13441680" cy="1785384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80" dirty="0"/>
              <a:t>Unbinding Operation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5A3830-38D4-894D-95B7-67F834F01041}"/>
              </a:ext>
            </a:extLst>
          </p:cNvPr>
          <p:cNvSpPr txBox="1">
            <a:spLocks/>
          </p:cNvSpPr>
          <p:nvPr/>
        </p:nvSpPr>
        <p:spPr>
          <a:xfrm>
            <a:off x="18241402" y="17271712"/>
            <a:ext cx="10779908" cy="5309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22960" indent="-822960" algn="l" defTabSz="3291840" rtl="0" eaLnBrk="1" latinLnBrk="0" hangingPunct="1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0664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256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3444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9903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Positions in a string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Part-of-speech tags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Context 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0CC0427-B14B-0A41-B972-C230D3F383B8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872970" y="13558276"/>
            <a:ext cx="10954662" cy="1782202"/>
          </a:xfrm>
          <a:prstGeom prst="bent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394B325-AD38-FA4A-8FDD-1F5EDC81CBCB}"/>
              </a:ext>
            </a:extLst>
          </p:cNvPr>
          <p:cNvSpPr txBox="1">
            <a:spLocks/>
          </p:cNvSpPr>
          <p:nvPr/>
        </p:nvSpPr>
        <p:spPr>
          <a:xfrm>
            <a:off x="20162572" y="5282171"/>
            <a:ext cx="4799670" cy="1354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822960" indent="-822960" algn="l" defTabSz="3291840" rtl="0" eaLnBrk="1" latinLnBrk="0" hangingPunct="1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0664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256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3444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9903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Symbols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022F3B7-7045-C747-B689-B8F78073D81E}"/>
              </a:ext>
            </a:extLst>
          </p:cNvPr>
          <p:cNvCxnSpPr>
            <a:endCxn id="14" idx="1"/>
          </p:cNvCxnSpPr>
          <p:nvPr/>
        </p:nvCxnSpPr>
        <p:spPr>
          <a:xfrm rot="5400000" flipH="1" flipV="1">
            <a:off x="19060390" y="6379677"/>
            <a:ext cx="1522488" cy="681876"/>
          </a:xfrm>
          <a:prstGeom prst="bent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7D08-C59E-D241-A49F-FEA22D3E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Product Representations (TPRs)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FC9E0-13D3-6E4A-A09C-DB13E46E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0" y="11074777"/>
            <a:ext cx="13441680" cy="1785384"/>
          </a:xfrm>
        </p:spPr>
        <p:txBody>
          <a:bodyPr/>
          <a:lstStyle/>
          <a:p>
            <a:r>
              <a:rPr lang="en-US" dirty="0"/>
              <a:t>Binding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992A4-E1F4-A849-813E-2191DB08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754" y="7186662"/>
            <a:ext cx="22692683" cy="1785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40044-8A77-DF44-9B24-5DF05D666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9543" y="11074779"/>
            <a:ext cx="4112114" cy="1594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4F3D3-763B-3E4A-98B8-2C11A62FB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8959" y="13117205"/>
            <a:ext cx="6033283" cy="159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400C-B414-9544-92E8-6DD7729BB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1310" y="11581790"/>
            <a:ext cx="7594250" cy="21746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C42D03-B70A-E84C-AD82-5568242C6824}"/>
              </a:ext>
            </a:extLst>
          </p:cNvPr>
          <p:cNvSpPr txBox="1">
            <a:spLocks/>
          </p:cNvSpPr>
          <p:nvPr/>
        </p:nvSpPr>
        <p:spPr>
          <a:xfrm>
            <a:off x="3017520" y="13117205"/>
            <a:ext cx="13441680" cy="1785384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80" dirty="0"/>
              <a:t>Unbinding 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54CCD-9A55-C34F-AB3D-2272A2CC7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3027" y="18173950"/>
            <a:ext cx="23105146" cy="2174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CB0C3-8901-7743-84B0-19D57FA25A99}"/>
              </a:ext>
            </a:extLst>
          </p:cNvPr>
          <p:cNvSpPr txBox="1"/>
          <p:nvPr/>
        </p:nvSpPr>
        <p:spPr>
          <a:xfrm>
            <a:off x="15471039" y="16029422"/>
            <a:ext cx="12949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5"/>
                </a:solidFill>
                <a:latin typeface="Chalkboard" panose="03050602040202020205" pitchFamily="66" charset="77"/>
              </a:rPr>
              <a:t>Vector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0135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11004</TotalTime>
  <Words>651</Words>
  <Application>Microsoft Macintosh PowerPoint</Application>
  <PresentationFormat>Custom</PresentationFormat>
  <Paragraphs>221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Chalkboard</vt:lpstr>
      <vt:lpstr>Times</vt:lpstr>
      <vt:lpstr>Office Theme</vt:lpstr>
      <vt:lpstr>Learning Distributed Representations of Symbolic Structure Using Binding and Unbinding Operations  </vt:lpstr>
      <vt:lpstr>PowerPoint Presentation</vt:lpstr>
      <vt:lpstr>Outline</vt:lpstr>
      <vt:lpstr>Outline</vt:lpstr>
      <vt:lpstr>PowerPoint Presentation</vt:lpstr>
      <vt:lpstr>PowerPoint Presentation</vt:lpstr>
      <vt:lpstr>Tensor Product Representations (TPRs)</vt:lpstr>
      <vt:lpstr>Tensor Product Representations (TPRs)</vt:lpstr>
      <vt:lpstr>Tensor Product Representations (TPRs)</vt:lpstr>
      <vt:lpstr>Tensor Product Representations (TPRs)</vt:lpstr>
      <vt:lpstr>Tensor Product Representations (TPRs)</vt:lpstr>
      <vt:lpstr>Tensor Product Representations (TPRs)</vt:lpstr>
      <vt:lpstr>Outline</vt:lpstr>
      <vt:lpstr>TPRU – Recurrent Unit</vt:lpstr>
      <vt:lpstr>TPRU – Recurrent Unit</vt:lpstr>
      <vt:lpstr>TPRU – Recurrent Unit</vt:lpstr>
      <vt:lpstr>TPRU – Unbinding Vectors</vt:lpstr>
      <vt:lpstr>TPRU – Binding Vectors</vt:lpstr>
      <vt:lpstr>TPRU – Parameters</vt:lpstr>
      <vt:lpstr>Outline</vt:lpstr>
      <vt:lpstr>Experiments</vt:lpstr>
      <vt:lpstr>Logical Entailment in Propositional Logic</vt:lpstr>
      <vt:lpstr>Logical Entailment in Propositional Logic</vt:lpstr>
      <vt:lpstr>Logical Entailment in Propositional Logic</vt:lpstr>
      <vt:lpstr>Multi-genre Natural Language Inference</vt:lpstr>
      <vt:lpstr>Multi-genre Natural Language Inference</vt:lpstr>
      <vt:lpstr>General Purpose Sentence Representations</vt:lpstr>
      <vt:lpstr>Incorporating more role vectors…</vt:lpstr>
      <vt:lpstr>Outline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Distributed Representations of Symbolic Computing </dc:title>
  <dc:creator>Shuai Tang</dc:creator>
  <cp:lastModifiedBy>Shuai Tang</cp:lastModifiedBy>
  <cp:revision>425</cp:revision>
  <dcterms:created xsi:type="dcterms:W3CDTF">2018-11-29T23:35:24Z</dcterms:created>
  <dcterms:modified xsi:type="dcterms:W3CDTF">2018-12-09T01:58:32Z</dcterms:modified>
</cp:coreProperties>
</file>